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1"/>
  </p:notesMasterIdLst>
  <p:sldIdLst>
    <p:sldId id="368" r:id="rId2"/>
    <p:sldId id="418" r:id="rId3"/>
    <p:sldId id="414" r:id="rId4"/>
    <p:sldId id="415" r:id="rId5"/>
    <p:sldId id="264" r:id="rId6"/>
    <p:sldId id="417" r:id="rId7"/>
    <p:sldId id="416" r:id="rId8"/>
    <p:sldId id="419" r:id="rId9"/>
    <p:sldId id="42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A53C1B"/>
    <a:srgbClr val="CC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FBDDA2-3D87-4BAE-8E71-560C2E7DD7FC}">
  <a:tblStyle styleId="{A4FBDDA2-3D87-4BAE-8E71-560C2E7DD7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26B08A7-8CE0-44DD-AFB2-05F32876942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3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95" y="28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55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ae589324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ae589324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bg>
      <p:bgPr>
        <a:solidFill>
          <a:srgbClr val="B0C6D3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/>
          <p:nvPr/>
        </p:nvSpPr>
        <p:spPr>
          <a:xfrm>
            <a:off x="-7650" y="-7650"/>
            <a:ext cx="9151500" cy="5151300"/>
          </a:xfrm>
          <a:prstGeom prst="frame">
            <a:avLst>
              <a:gd name="adj1" fmla="val 4756"/>
            </a:avLst>
          </a:prstGeom>
          <a:solidFill>
            <a:srgbClr val="F2ED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162" name="Google Shape;162;p12"/>
          <p:cNvGrpSpPr/>
          <p:nvPr/>
        </p:nvGrpSpPr>
        <p:grpSpPr>
          <a:xfrm>
            <a:off x="114491" y="106842"/>
            <a:ext cx="1127645" cy="1153976"/>
            <a:chOff x="152400" y="152400"/>
            <a:chExt cx="1127645" cy="1153976"/>
          </a:xfrm>
        </p:grpSpPr>
        <p:sp>
          <p:nvSpPr>
            <p:cNvPr id="163" name="Google Shape;163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dist="9525" dir="27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4" name="Google Shape;164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6999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" name="Google Shape;166;p12"/>
          <p:cNvGrpSpPr/>
          <p:nvPr/>
        </p:nvGrpSpPr>
        <p:grpSpPr>
          <a:xfrm rot="10800000">
            <a:off x="7901725" y="3874892"/>
            <a:ext cx="1127645" cy="1154423"/>
            <a:chOff x="152400" y="151952"/>
            <a:chExt cx="1127645" cy="1154423"/>
          </a:xfrm>
        </p:grpSpPr>
        <p:sp>
          <p:nvSpPr>
            <p:cNvPr id="167" name="Google Shape;167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dist="9525" dir="135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8" name="Google Shape;168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7447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12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306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rank Ruhl Libre"/>
              <a:buNone/>
              <a:defRPr sz="1600">
                <a:solidFill>
                  <a:schemeClr val="dk2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➢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ivitas-stl.com/high-school-model-un-country-draft-sign-up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nGJyhu6Xr0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F9tiqIJSHXE?si=8kc3bU_ok-kgYHr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F3E043-5EF5-DE6A-57E5-8E09E0E30C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B24781-86E3-BEAD-7AD7-C27D02259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83" y="561475"/>
            <a:ext cx="3313833" cy="1383525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DCF32C-1089-D7B4-20BE-EF0D6C587792}"/>
              </a:ext>
            </a:extLst>
          </p:cNvPr>
          <p:cNvSpPr txBox="1"/>
          <p:nvPr/>
        </p:nvSpPr>
        <p:spPr>
          <a:xfrm>
            <a:off x="395968" y="2254576"/>
            <a:ext cx="8458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Welcome to the 2025 HSMUN Country Draft!</a:t>
            </a:r>
          </a:p>
          <a:p>
            <a:endParaRPr lang="en-US" sz="3200" b="1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  <a:p>
            <a:r>
              <a:rPr lang="en-US" sz="3200" b="1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What are the next steps after today?</a:t>
            </a:r>
          </a:p>
        </p:txBody>
      </p:sp>
    </p:spTree>
    <p:extLst>
      <p:ext uri="{BB962C8B-B14F-4D97-AF65-F5344CB8AC3E}">
        <p14:creationId xmlns:p14="http://schemas.microsoft.com/office/powerpoint/2010/main" val="307619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B2E03E-E18A-CE46-C417-1E6ED0D9C2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109CC-DB27-2035-8998-FCD1E7010735}"/>
              </a:ext>
            </a:extLst>
          </p:cNvPr>
          <p:cNvSpPr txBox="1"/>
          <p:nvPr/>
        </p:nvSpPr>
        <p:spPr>
          <a:xfrm>
            <a:off x="2105619" y="996042"/>
            <a:ext cx="4932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Prepare to be a delegate at a Civitas MUN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755A1-A565-11C0-4568-275C126BA809}"/>
              </a:ext>
            </a:extLst>
          </p:cNvPr>
          <p:cNvSpPr txBox="1"/>
          <p:nvPr/>
        </p:nvSpPr>
        <p:spPr>
          <a:xfrm>
            <a:off x="2698494" y="1861458"/>
            <a:ext cx="3198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Remember, our program is…</a:t>
            </a:r>
          </a:p>
        </p:txBody>
      </p:sp>
    </p:spTree>
    <p:extLst>
      <p:ext uri="{BB962C8B-B14F-4D97-AF65-F5344CB8AC3E}">
        <p14:creationId xmlns:p14="http://schemas.microsoft.com/office/powerpoint/2010/main" val="27902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EFEF7-BABD-ADB8-BB09-34EA0CB44A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996E32-5739-CE7E-93DE-2AA1603AC668}"/>
              </a:ext>
            </a:extLst>
          </p:cNvPr>
          <p:cNvSpPr txBox="1"/>
          <p:nvPr/>
        </p:nvSpPr>
        <p:spPr>
          <a:xfrm>
            <a:off x="987878" y="309592"/>
            <a:ext cx="76458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Share your school’s country list with other students in your group ASAP after today.</a:t>
            </a:r>
          </a:p>
          <a:p>
            <a:endParaRPr lang="en-US" sz="1800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Remind everyone that </a:t>
            </a:r>
            <a:r>
              <a:rPr lang="en-US" sz="1800" dirty="0">
                <a:highlight>
                  <a:srgbClr val="FFFF00"/>
                </a:highlight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EACH student must sign up </a:t>
            </a: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for the actual session.</a:t>
            </a:r>
          </a:p>
          <a:p>
            <a:endParaRPr lang="en-US" sz="1800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All sessions are on separate dates, </a:t>
            </a:r>
            <a:r>
              <a:rPr lang="en-US" sz="1800" dirty="0">
                <a:highlight>
                  <a:srgbClr val="FFFF00"/>
                </a:highlight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9:00 am until 1:00 pm</a:t>
            </a: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. All are at Webster University in Browning Auditorium: Session A is Nov. 22; Session B is Dec. 6 &amp; Session C is Dec. 13.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800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The sign up form for Model UN will be posted on the Civitas website early next week and will be in the newsletter. </a:t>
            </a:r>
            <a:r>
              <a:rPr lang="en-US" sz="1800" dirty="0">
                <a:highlight>
                  <a:srgbClr val="FFFF00"/>
                </a:highlight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Students should not sign up until they know their country.</a:t>
            </a:r>
          </a:p>
          <a:p>
            <a:endParaRPr lang="en-US" sz="1800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Begin reading and learning about your country. There are helpful Resources on the Civitas website.</a:t>
            </a:r>
          </a:p>
        </p:txBody>
      </p:sp>
    </p:spTree>
    <p:extLst>
      <p:ext uri="{BB962C8B-B14F-4D97-AF65-F5344CB8AC3E}">
        <p14:creationId xmlns:p14="http://schemas.microsoft.com/office/powerpoint/2010/main" val="381718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EFEF7-BABD-ADB8-BB09-34EA0CB44A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5A2672-5F72-A1FE-1A11-129EC977144B}"/>
              </a:ext>
            </a:extLst>
          </p:cNvPr>
          <p:cNvSpPr txBox="1"/>
          <p:nvPr/>
        </p:nvSpPr>
        <p:spPr>
          <a:xfrm>
            <a:off x="3167744" y="620485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RESOLUTIONS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F8B647-52AF-497C-C173-F848F791BC90}"/>
              </a:ext>
            </a:extLst>
          </p:cNvPr>
          <p:cNvSpPr txBox="1"/>
          <p:nvPr/>
        </p:nvSpPr>
        <p:spPr>
          <a:xfrm>
            <a:off x="910317" y="1609342"/>
            <a:ext cx="780505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Please, no more than 2 resolutions per school submitted.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Submit them in an email to Stephanie by noon the Wednesday before your Saturday session.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Formatting does not need to be perfect.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Consider collaborating on resolutions.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Resolutions do not need to be about the country you are representing.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Passing a resolution is not a win/lose situation.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6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359" y="255030"/>
            <a:ext cx="4421259" cy="46634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21"/>
          <p:cNvCxnSpPr>
            <a:endCxn id="110" idx="1"/>
          </p:cNvCxnSpPr>
          <p:nvPr/>
        </p:nvCxnSpPr>
        <p:spPr>
          <a:xfrm rot="10800000" flipH="1">
            <a:off x="4368700" y="1139075"/>
            <a:ext cx="1992600" cy="23550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1" name="Google Shape;111;p21"/>
          <p:cNvSpPr/>
          <p:nvPr/>
        </p:nvSpPr>
        <p:spPr>
          <a:xfrm>
            <a:off x="276970" y="715216"/>
            <a:ext cx="4227675" cy="1595300"/>
          </a:xfrm>
          <a:custGeom>
            <a:avLst/>
            <a:gdLst/>
            <a:ahLst/>
            <a:cxnLst/>
            <a:rect l="l" t="t" r="r" b="b"/>
            <a:pathLst>
              <a:path w="169107" h="63812" extrusionOk="0">
                <a:moveTo>
                  <a:pt x="76693" y="1185"/>
                </a:moveTo>
                <a:cubicBezTo>
                  <a:pt x="62601" y="1185"/>
                  <a:pt x="48509" y="1185"/>
                  <a:pt x="34417" y="1185"/>
                </a:cubicBezTo>
                <a:cubicBezTo>
                  <a:pt x="24091" y="1185"/>
                  <a:pt x="12411" y="291"/>
                  <a:pt x="3818" y="6017"/>
                </a:cubicBezTo>
                <a:cubicBezTo>
                  <a:pt x="-847" y="9126"/>
                  <a:pt x="-197" y="16974"/>
                  <a:pt x="597" y="22524"/>
                </a:cubicBezTo>
                <a:cubicBezTo>
                  <a:pt x="1440" y="28421"/>
                  <a:pt x="1720" y="34882"/>
                  <a:pt x="5026" y="39837"/>
                </a:cubicBezTo>
                <a:cubicBezTo>
                  <a:pt x="23216" y="67105"/>
                  <a:pt x="67669" y="63592"/>
                  <a:pt x="100447" y="63592"/>
                </a:cubicBezTo>
                <a:cubicBezTo>
                  <a:pt x="113208" y="63592"/>
                  <a:pt x="125960" y="62778"/>
                  <a:pt x="138696" y="61981"/>
                </a:cubicBezTo>
                <a:cubicBezTo>
                  <a:pt x="147337" y="61440"/>
                  <a:pt x="157976" y="60388"/>
                  <a:pt x="163256" y="53526"/>
                </a:cubicBezTo>
                <a:cubicBezTo>
                  <a:pt x="170623" y="43951"/>
                  <a:pt x="171733" y="25024"/>
                  <a:pt x="162451" y="17290"/>
                </a:cubicBezTo>
                <a:cubicBezTo>
                  <a:pt x="152960" y="9382"/>
                  <a:pt x="138740" y="10326"/>
                  <a:pt x="127020" y="6419"/>
                </a:cubicBezTo>
                <a:cubicBezTo>
                  <a:pt x="108759" y="332"/>
                  <a:pt x="88321" y="-1778"/>
                  <a:pt x="69445" y="1990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Google Shape;110;p21"/>
          <p:cNvSpPr txBox="1"/>
          <p:nvPr/>
        </p:nvSpPr>
        <p:spPr>
          <a:xfrm>
            <a:off x="6361300" y="392525"/>
            <a:ext cx="26070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2"/>
                </a:solidFill>
                <a:highlight>
                  <a:srgbClr val="D0E0E3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Choose at least 1-3 SDGs and 1-3 Articles from the UDHR list that address the problem.</a:t>
            </a:r>
            <a:endParaRPr sz="1700" b="1">
              <a:solidFill>
                <a:schemeClr val="dk2"/>
              </a:solidFill>
              <a:highlight>
                <a:srgbClr val="D0E0E3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" name="Google Shape;112;p21"/>
          <p:cNvSpPr/>
          <p:nvPr/>
        </p:nvSpPr>
        <p:spPr>
          <a:xfrm>
            <a:off x="91998" y="2061998"/>
            <a:ext cx="3645600" cy="1148600"/>
          </a:xfrm>
          <a:custGeom>
            <a:avLst/>
            <a:gdLst/>
            <a:ahLst/>
            <a:cxnLst/>
            <a:rect l="l" t="t" r="r" b="b"/>
            <a:pathLst>
              <a:path w="145824" h="45944" extrusionOk="0">
                <a:moveTo>
                  <a:pt x="12042" y="5967"/>
                </a:moveTo>
                <a:cubicBezTo>
                  <a:pt x="8988" y="5967"/>
                  <a:pt x="5829" y="6588"/>
                  <a:pt x="3097" y="7954"/>
                </a:cubicBezTo>
                <a:cubicBezTo>
                  <a:pt x="-101" y="9553"/>
                  <a:pt x="-255" y="14921"/>
                  <a:pt x="612" y="18390"/>
                </a:cubicBezTo>
                <a:cubicBezTo>
                  <a:pt x="2829" y="27257"/>
                  <a:pt x="12316" y="33187"/>
                  <a:pt x="20490" y="37275"/>
                </a:cubicBezTo>
                <a:cubicBezTo>
                  <a:pt x="44166" y="49115"/>
                  <a:pt x="73034" y="45226"/>
                  <a:pt x="99506" y="45226"/>
                </a:cubicBezTo>
                <a:cubicBezTo>
                  <a:pt x="110781" y="45226"/>
                  <a:pt x="122330" y="46347"/>
                  <a:pt x="133299" y="43735"/>
                </a:cubicBezTo>
                <a:cubicBezTo>
                  <a:pt x="137776" y="42669"/>
                  <a:pt x="144403" y="41306"/>
                  <a:pt x="145226" y="36778"/>
                </a:cubicBezTo>
                <a:cubicBezTo>
                  <a:pt x="147411" y="24760"/>
                  <a:pt x="141687" y="10309"/>
                  <a:pt x="132305" y="2488"/>
                </a:cubicBezTo>
                <a:cubicBezTo>
                  <a:pt x="126574" y="-2290"/>
                  <a:pt x="117404" y="1494"/>
                  <a:pt x="109942" y="1494"/>
                </a:cubicBezTo>
                <a:cubicBezTo>
                  <a:pt x="93874" y="1494"/>
                  <a:pt x="77794" y="876"/>
                  <a:pt x="61738" y="1494"/>
                </a:cubicBezTo>
                <a:cubicBezTo>
                  <a:pt x="49809" y="1953"/>
                  <a:pt x="37474" y="-156"/>
                  <a:pt x="25957" y="2985"/>
                </a:cubicBezTo>
                <a:cubicBezTo>
                  <a:pt x="21344" y="4243"/>
                  <a:pt x="15424" y="9843"/>
                  <a:pt x="12042" y="6464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3" name="Google Shape;113;p21"/>
          <p:cNvCxnSpPr/>
          <p:nvPr/>
        </p:nvCxnSpPr>
        <p:spPr>
          <a:xfrm>
            <a:off x="3646500" y="2571750"/>
            <a:ext cx="1809000" cy="150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" name="Google Shape;114;p21"/>
          <p:cNvSpPr txBox="1"/>
          <p:nvPr/>
        </p:nvSpPr>
        <p:spPr>
          <a:xfrm>
            <a:off x="5598150" y="1909638"/>
            <a:ext cx="32796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2"/>
                </a:solidFill>
                <a:highlight>
                  <a:srgbClr val="EAD1DC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List a few eye-catching facts from the research you do on the problem. Begin each with a preambulatory phrase listed on resolution template.</a:t>
            </a:r>
            <a:endParaRPr sz="1700" b="1">
              <a:highlight>
                <a:srgbClr val="EAD1DC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105177" y="3097592"/>
            <a:ext cx="4964900" cy="2013175"/>
          </a:xfrm>
          <a:custGeom>
            <a:avLst/>
            <a:gdLst/>
            <a:ahLst/>
            <a:cxnLst/>
            <a:rect l="l" t="t" r="r" b="b"/>
            <a:pathLst>
              <a:path w="198596" h="80527" extrusionOk="0">
                <a:moveTo>
                  <a:pt x="39679" y="1312"/>
                </a:moveTo>
                <a:cubicBezTo>
                  <a:pt x="27106" y="1312"/>
                  <a:pt x="9065" y="534"/>
                  <a:pt x="3443" y="11780"/>
                </a:cubicBezTo>
                <a:cubicBezTo>
                  <a:pt x="-666" y="19999"/>
                  <a:pt x="222" y="29969"/>
                  <a:pt x="222" y="39158"/>
                </a:cubicBezTo>
                <a:cubicBezTo>
                  <a:pt x="222" y="50367"/>
                  <a:pt x="1131" y="64367"/>
                  <a:pt x="9885" y="71368"/>
                </a:cubicBezTo>
                <a:cubicBezTo>
                  <a:pt x="18479" y="78242"/>
                  <a:pt x="31165" y="77329"/>
                  <a:pt x="42095" y="78615"/>
                </a:cubicBezTo>
                <a:cubicBezTo>
                  <a:pt x="68886" y="81766"/>
                  <a:pt x="96074" y="80241"/>
                  <a:pt x="123022" y="79018"/>
                </a:cubicBezTo>
                <a:cubicBezTo>
                  <a:pt x="149654" y="77809"/>
                  <a:pt x="195657" y="78568"/>
                  <a:pt x="198312" y="52042"/>
                </a:cubicBezTo>
                <a:cubicBezTo>
                  <a:pt x="199841" y="36766"/>
                  <a:pt x="195110" y="15411"/>
                  <a:pt x="180999" y="9364"/>
                </a:cubicBezTo>
                <a:cubicBezTo>
                  <a:pt x="154044" y="-2187"/>
                  <a:pt x="122554" y="3325"/>
                  <a:pt x="93228" y="3325"/>
                </a:cubicBezTo>
                <a:cubicBezTo>
                  <a:pt x="81265" y="3325"/>
                  <a:pt x="69092" y="3819"/>
                  <a:pt x="57394" y="1312"/>
                </a:cubicBezTo>
                <a:cubicBezTo>
                  <a:pt x="51046" y="-48"/>
                  <a:pt x="41964" y="-1466"/>
                  <a:pt x="38068" y="3727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6" name="Google Shape;116;p21"/>
          <p:cNvCxnSpPr/>
          <p:nvPr/>
        </p:nvCxnSpPr>
        <p:spPr>
          <a:xfrm rot="10800000" flipH="1">
            <a:off x="3979275" y="4190900"/>
            <a:ext cx="1925700" cy="12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21"/>
          <p:cNvSpPr txBox="1"/>
          <p:nvPr/>
        </p:nvSpPr>
        <p:spPr>
          <a:xfrm>
            <a:off x="5848050" y="3426775"/>
            <a:ext cx="2959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2"/>
                </a:solidFill>
                <a:highlight>
                  <a:srgbClr val="FFF2CC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Problem-solve! This is where the actual Action of your idea goes, followed by Funding/Budget, Timeline, and Evaluation/Expansion.</a:t>
            </a:r>
            <a:endParaRPr sz="1700" b="1">
              <a:solidFill>
                <a:schemeClr val="dk2"/>
              </a:solidFill>
              <a:highlight>
                <a:srgbClr val="FFF2CC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EFEF7-BABD-ADB8-BB09-34EA0CB44A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298C58-55DC-185D-1383-13F46E1D655F}"/>
              </a:ext>
            </a:extLst>
          </p:cNvPr>
          <p:cNvSpPr txBox="1"/>
          <p:nvPr/>
        </p:nvSpPr>
        <p:spPr>
          <a:xfrm>
            <a:off x="2006470" y="1792431"/>
            <a:ext cx="5679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Frank Ruhl Libre Medium" panose="00000600000000000000" pitchFamily="2" charset="-79"/>
                <a:cs typeface="Frank Ruhl Libre Medium" panose="00000600000000000000" pitchFamily="2" charset="-79"/>
                <a:hlinkClick r:id="rId2"/>
              </a:rPr>
              <a:t>Exploring the Civitas website.</a:t>
            </a:r>
            <a:endParaRPr lang="en-US" sz="3200" dirty="0">
              <a:latin typeface="Frank Ruhl Libre Medium" panose="00000600000000000000" pitchFamily="2" charset="-79"/>
              <a:cs typeface="Frank Ruhl Libre Medium" panose="000006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2222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EFEF7-BABD-ADB8-BB09-34EA0CB44A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9CAE61-C16E-15DE-07D4-5DB4E2E60EA7}"/>
              </a:ext>
            </a:extLst>
          </p:cNvPr>
          <p:cNvSpPr txBox="1"/>
          <p:nvPr/>
        </p:nvSpPr>
        <p:spPr>
          <a:xfrm>
            <a:off x="1268700" y="695104"/>
            <a:ext cx="68371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Resolution Topic Ideas</a:t>
            </a:r>
          </a:p>
          <a:p>
            <a:pPr algn="ctr"/>
            <a:r>
              <a:rPr lang="en-US" sz="1800" b="1" dirty="0"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What will it take to achieve the Sustainable Development Goals?</a:t>
            </a:r>
          </a:p>
        </p:txBody>
      </p:sp>
      <p:pic>
        <p:nvPicPr>
          <p:cNvPr id="4" name="Online Media 3" title="Stocktaking | What it will take to achieve the Sustainable Development Goals? | United Nations">
            <a:hlinkClick r:id="" action="ppaction://media"/>
            <a:extLst>
              <a:ext uri="{FF2B5EF4-FFF2-40B4-BE49-F238E27FC236}">
                <a16:creationId xmlns:a16="http://schemas.microsoft.com/office/drawing/2014/main" id="{CAF457AE-15D8-8464-1F2B-0710CB2644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06228" y="1687945"/>
            <a:ext cx="4531543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1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8F933E-7BDB-4AB3-6A02-8B6DAB254B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0DF37F-1843-3A84-E513-22AE660A91B8}"/>
              </a:ext>
            </a:extLst>
          </p:cNvPr>
          <p:cNvSpPr txBox="1"/>
          <p:nvPr/>
        </p:nvSpPr>
        <p:spPr>
          <a:xfrm>
            <a:off x="379269" y="730702"/>
            <a:ext cx="86104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AY Young, a UN Young Leader Ambassador, in St. Louis for the UNA-USA Leadership</a:t>
            </a:r>
          </a:p>
          <a:p>
            <a:r>
              <a:rPr lang="en-US" sz="32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Summit. He is performing at the UNA-USA Leadership Summit Sat., Nov. 15 @ 5:00 pm</a:t>
            </a:r>
          </a:p>
          <a:p>
            <a:r>
              <a:rPr lang="en-US" sz="32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at the Hyatt Regency downtown, followed by Q&amp;A. The concert is free for St. Louis students!</a:t>
            </a:r>
          </a:p>
          <a:p>
            <a:r>
              <a:rPr lang="en-US" sz="3200" dirty="0">
                <a:solidFill>
                  <a:srgbClr val="C00000"/>
                </a:solidFill>
                <a:latin typeface="Frank Ruhl Libre Medium" panose="00000600000000000000" pitchFamily="2" charset="-79"/>
                <a:cs typeface="Frank Ruhl Libre Medium" panose="00000600000000000000" pitchFamily="2" charset="-79"/>
              </a:rPr>
              <a:t>We will have a sign up soon.</a:t>
            </a:r>
          </a:p>
        </p:txBody>
      </p:sp>
    </p:spTree>
    <p:extLst>
      <p:ext uri="{BB962C8B-B14F-4D97-AF65-F5344CB8AC3E}">
        <p14:creationId xmlns:p14="http://schemas.microsoft.com/office/powerpoint/2010/main" val="212554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C46A9B-41E3-26FF-0ADA-89DC2F5F12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A17C69-3FD7-EC85-2172-B0841D8D7700}"/>
              </a:ext>
            </a:extLst>
          </p:cNvPr>
          <p:cNvSpPr txBox="1"/>
          <p:nvPr/>
        </p:nvSpPr>
        <p:spPr>
          <a:xfrm>
            <a:off x="457199" y="1929489"/>
            <a:ext cx="334587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https://youtu.be/F9tiqIJSHXE?si=8kc3bU_ok-kgYHra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 descr="A person holding a colorful ball&#10;&#10;AI-generated content may be incorrect.">
            <a:extLst>
              <a:ext uri="{FF2B5EF4-FFF2-40B4-BE49-F238E27FC236}">
                <a16:creationId xmlns:a16="http://schemas.microsoft.com/office/drawing/2014/main" id="{58DE0717-8BEE-5860-8F91-536E0FA03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718" y="331470"/>
            <a:ext cx="448056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0879"/>
      </p:ext>
    </p:extLst>
  </p:cSld>
  <p:clrMapOvr>
    <a:masterClrMapping/>
  </p:clrMapOvr>
</p:sld>
</file>

<file path=ppt/theme/theme1.xml><?xml version="1.0" encoding="utf-8"?>
<a:theme xmlns:a="http://schemas.openxmlformats.org/drawingml/2006/main" name="Dion template">
  <a:themeElements>
    <a:clrScheme name="Custom 347">
      <a:dk1>
        <a:srgbClr val="434343"/>
      </a:dk1>
      <a:lt1>
        <a:srgbClr val="FFFFFF"/>
      </a:lt1>
      <a:dk2>
        <a:srgbClr val="8A9BA6"/>
      </a:dk2>
      <a:lt2>
        <a:srgbClr val="D8DEE2"/>
      </a:lt2>
      <a:accent1>
        <a:srgbClr val="99BAB6"/>
      </a:accent1>
      <a:accent2>
        <a:srgbClr val="6B93A0"/>
      </a:accent2>
      <a:accent3>
        <a:srgbClr val="C0C99A"/>
      </a:accent3>
      <a:accent4>
        <a:srgbClr val="96B079"/>
      </a:accent4>
      <a:accent5>
        <a:srgbClr val="F3EDD7"/>
      </a:accent5>
      <a:accent6>
        <a:srgbClr val="C3B3A3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392</Words>
  <Application>Microsoft Office PowerPoint</Application>
  <PresentationFormat>On-screen Show (16:9)</PresentationFormat>
  <Paragraphs>40</Paragraphs>
  <Slides>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Frank Ruhl Libre</vt:lpstr>
      <vt:lpstr>Frank Ruhl Libre Medium</vt:lpstr>
      <vt:lpstr>Playfair Display</vt:lpstr>
      <vt:lpstr>Wingdings</vt:lpstr>
      <vt:lpstr>Dion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Stephanie Gavin Oct. 2, 2021</dc:title>
  <dc:creator>Stephanie Gavin</dc:creator>
  <cp:lastModifiedBy>Bobbi Kennedy</cp:lastModifiedBy>
  <cp:revision>37</cp:revision>
  <dcterms:modified xsi:type="dcterms:W3CDTF">2025-10-06T18:06:34Z</dcterms:modified>
</cp:coreProperties>
</file>